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
            <a:ext cx="7772400" cy="571479"/>
          </a:xfrm>
        </p:spPr>
        <p:txBody>
          <a:bodyPr>
            <a:noAutofit/>
          </a:bodyPr>
          <a:lstStyle/>
          <a:p>
            <a:r>
              <a:rPr lang="ru-RU" sz="2800" b="1" dirty="0" smtClean="0"/>
              <a:t>Методы расчета состава и планирование  МТП</a:t>
            </a:r>
            <a:endParaRPr lang="ru-RU" sz="2800" b="1" dirty="0"/>
          </a:p>
        </p:txBody>
      </p:sp>
      <p:sp>
        <p:nvSpPr>
          <p:cNvPr id="3" name="Подзаголовок 2"/>
          <p:cNvSpPr>
            <a:spLocks noGrp="1"/>
          </p:cNvSpPr>
          <p:nvPr>
            <p:ph type="subTitle" idx="1"/>
          </p:nvPr>
        </p:nvSpPr>
        <p:spPr>
          <a:xfrm>
            <a:off x="0" y="500042"/>
            <a:ext cx="9144000" cy="6357958"/>
          </a:xfrm>
        </p:spPr>
        <p:txBody>
          <a:bodyPr>
            <a:normAutofit fontScale="92500" lnSpcReduction="10000"/>
          </a:bodyPr>
          <a:lstStyle/>
          <a:p>
            <a:r>
              <a:rPr lang="ru-RU" sz="2400" b="1" dirty="0" smtClean="0">
                <a:solidFill>
                  <a:schemeClr val="tx1"/>
                </a:solidFill>
              </a:rPr>
              <a:t>Проектирование работы МТП </a:t>
            </a:r>
            <a:r>
              <a:rPr lang="ru-RU" sz="2400" dirty="0" smtClean="0">
                <a:solidFill>
                  <a:schemeClr val="tx1"/>
                </a:solidFill>
              </a:rPr>
              <a:t>включает: определение объемов и сроков механизированных работ; обоснование марочного состава МТП; расчет потребности в механизаторах, вспомогательных рабочих, автотранспорте, погрузочных средствах и сельскохозяйственных машинах; определение технологических и техноэкономических показателей использования техники.</a:t>
            </a:r>
          </a:p>
          <a:p>
            <a:r>
              <a:rPr lang="ru-RU" sz="2400" b="1" dirty="0" smtClean="0">
                <a:solidFill>
                  <a:schemeClr val="tx1"/>
                </a:solidFill>
              </a:rPr>
              <a:t>Работу МТП планируют </a:t>
            </a:r>
            <a:r>
              <a:rPr lang="ru-RU" sz="2400" dirty="0" smtClean="0">
                <a:solidFill>
                  <a:schemeClr val="tx1"/>
                </a:solidFill>
              </a:rPr>
              <a:t>на основе разработанных для данного хозяйства технологических карт и системы машин, рекомендованной для данной природно-климатической зоны.</a:t>
            </a:r>
          </a:p>
          <a:p>
            <a:r>
              <a:rPr lang="ru-RU" sz="2400" dirty="0" smtClean="0">
                <a:solidFill>
                  <a:schemeClr val="tx1"/>
                </a:solidFill>
              </a:rPr>
              <a:t>Для расчета состава МТП в общем случае можно использовать экономико-математические методы на базе ЭВМ. При этом одновременно выбирают как марочный так и количественный состав МТП.</a:t>
            </a:r>
          </a:p>
          <a:p>
            <a:r>
              <a:rPr lang="ru-RU" sz="2400" dirty="0" smtClean="0">
                <a:solidFill>
                  <a:schemeClr val="tx1"/>
                </a:solidFill>
              </a:rPr>
              <a:t>Экономико-математическая модель задачи обоснования оптимального состава МТП включает в себя функцию цели, или критерий оптимизации и ограничения, обусловленные условиями задачи. Возможны следующие ограничения: выполнения годового объема работ в оптимальные сроки в соответствии с агротехническими, зоотехническими и другими требованиями; число используемых машин не должно превышать их общего числа; численность механизаторов должна быть строго регламентирована</a:t>
            </a:r>
            <a:r>
              <a:rPr lang="ru-RU" sz="2400" dirty="0" smtClean="0"/>
              <a:t>.</a:t>
            </a:r>
          </a:p>
          <a:p>
            <a:pPr algn="l"/>
            <a:endParaRPr lang="ru-RU"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571480"/>
          </a:xfrm>
        </p:spPr>
        <p:txBody>
          <a:bodyPr>
            <a:noAutofit/>
          </a:bodyPr>
          <a:lstStyle/>
          <a:p>
            <a:r>
              <a:rPr lang="ru-RU" sz="3200" b="1" dirty="0" smtClean="0"/>
              <a:t>Определение оптимального состава МТП</a:t>
            </a:r>
            <a:endParaRPr lang="ru-RU" sz="3200" b="1" dirty="0"/>
          </a:p>
        </p:txBody>
      </p:sp>
      <p:sp>
        <p:nvSpPr>
          <p:cNvPr id="3" name="Содержимое 2"/>
          <p:cNvSpPr>
            <a:spLocks noGrp="1"/>
          </p:cNvSpPr>
          <p:nvPr>
            <p:ph idx="1"/>
          </p:nvPr>
        </p:nvSpPr>
        <p:spPr>
          <a:xfrm>
            <a:off x="0" y="571480"/>
            <a:ext cx="9144000" cy="6286520"/>
          </a:xfrm>
        </p:spPr>
        <p:txBody>
          <a:bodyPr>
            <a:normAutofit lnSpcReduction="10000"/>
          </a:bodyPr>
          <a:lstStyle/>
          <a:p>
            <a:r>
              <a:rPr lang="ru-RU" sz="2400" b="1" dirty="0" smtClean="0"/>
              <a:t>Для определения оптимального состава</a:t>
            </a:r>
            <a:r>
              <a:rPr lang="ru-RU" sz="2400" dirty="0" smtClean="0"/>
              <a:t> МТП необходимо знать общую производительную характеристику хозяйства, особенности природно-производственных условий, наличие техники в хозяйстве и базы технического обслуживания, посевные площади и урожайность сельскохозяйственных культур, характеристику инженерно-технических и механизаторских кадров, перспективы развития хозяйства.</a:t>
            </a:r>
          </a:p>
          <a:p>
            <a:r>
              <a:rPr lang="ru-RU" sz="2400" b="1" dirty="0" smtClean="0"/>
              <a:t>На основе технологических карт </a:t>
            </a:r>
            <a:r>
              <a:rPr lang="ru-RU" sz="2400" dirty="0" smtClean="0"/>
              <a:t>возделывания сельскохозяйственных культур разрабатывают свободный план комплексной механизации (план механизированных работ)</a:t>
            </a:r>
          </a:p>
          <a:p>
            <a:r>
              <a:rPr lang="ru-RU" sz="2400" b="1" dirty="0" smtClean="0"/>
              <a:t>Состав МТП рассчитывают </a:t>
            </a:r>
            <a:r>
              <a:rPr lang="ru-RU" sz="2400" dirty="0" smtClean="0"/>
              <a:t>по методу </a:t>
            </a:r>
            <a:r>
              <a:rPr lang="ru-RU" sz="2400" dirty="0" err="1" smtClean="0"/>
              <a:t>машиноиспользования</a:t>
            </a:r>
            <a:r>
              <a:rPr lang="ru-RU" sz="2400" dirty="0" smtClean="0"/>
              <a:t> в два этапа. Сначала обосновывают рациональный марочный состав тракторов, за тем строят график </a:t>
            </a:r>
            <a:r>
              <a:rPr lang="ru-RU" sz="2400" dirty="0" err="1" smtClean="0"/>
              <a:t>машиноиспользования</a:t>
            </a:r>
            <a:r>
              <a:rPr lang="ru-RU" sz="2400" dirty="0" smtClean="0"/>
              <a:t> для трактора каждой марки и определяют потребное число тракторов. В этом случае критерием оптимизации является минимум числа тракторов каждой марки (</a:t>
            </a:r>
            <a:r>
              <a:rPr lang="ru-RU" sz="2400" dirty="0" err="1" smtClean="0"/>
              <a:t>nt</a:t>
            </a:r>
            <a:r>
              <a:rPr lang="ru-RU" sz="2400" dirty="0" smtClean="0"/>
              <a:t> </a:t>
            </a:r>
            <a:r>
              <a:rPr lang="ru-RU" sz="2400" dirty="0" err="1" smtClean="0"/>
              <a:t>min</a:t>
            </a:r>
            <a:r>
              <a:rPr lang="ru-RU" sz="2400" dirty="0" smtClean="0"/>
              <a:t>), при условии своевременного и качественного выполнения всех работ.</a:t>
            </a:r>
            <a:endParaRPr lang="ru-RU"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500042"/>
          </a:xfrm>
        </p:spPr>
        <p:txBody>
          <a:bodyPr>
            <a:normAutofit fontScale="90000"/>
          </a:bodyPr>
          <a:lstStyle/>
          <a:p>
            <a:r>
              <a:rPr lang="ru-RU" sz="2800" b="1" dirty="0" smtClean="0"/>
              <a:t>Экономико-математические методы</a:t>
            </a:r>
            <a:r>
              <a:rPr lang="ru-RU" sz="2800" dirty="0" smtClean="0"/>
              <a:t> расчета МТП</a:t>
            </a:r>
            <a:endParaRPr lang="ru-RU" sz="3200" dirty="0"/>
          </a:p>
        </p:txBody>
      </p:sp>
      <p:sp>
        <p:nvSpPr>
          <p:cNvPr id="3" name="Содержимое 2"/>
          <p:cNvSpPr>
            <a:spLocks noGrp="1"/>
          </p:cNvSpPr>
          <p:nvPr>
            <p:ph idx="1"/>
          </p:nvPr>
        </p:nvSpPr>
        <p:spPr>
          <a:xfrm>
            <a:off x="0" y="428604"/>
            <a:ext cx="9144000" cy="6429396"/>
          </a:xfrm>
        </p:spPr>
        <p:txBody>
          <a:bodyPr>
            <a:normAutofit fontScale="85000" lnSpcReduction="20000"/>
          </a:bodyPr>
          <a:lstStyle/>
          <a:p>
            <a:r>
              <a:rPr lang="ru-RU" sz="2400" b="1" dirty="0" smtClean="0"/>
              <a:t>Экономико-математические методы</a:t>
            </a:r>
            <a:r>
              <a:rPr lang="ru-RU" sz="2400" dirty="0" smtClean="0"/>
              <a:t> расчета состава парка позволяют с помощью ЭВМ отыскать оптимальный вариант соотношения между отдельными типами машинных агрегатов и их число в заданных хозяйственных условиях с распределением по видам работ. В качестве критерия оптимальности чаще используют минимум приведенных затрат на выполнение заданного объема работ в установленные агротехнические сроки.</a:t>
            </a:r>
          </a:p>
          <a:p>
            <a:r>
              <a:rPr lang="ru-RU" sz="2400" dirty="0" smtClean="0"/>
              <a:t>На текущий период или на ближайшую перспективу обычно решается оптимального доукомплектования имеющегося МТП для выполнения заданного объема работ при наличии определенных средств на приобретение новой техники. Система ограничений подразделяется на четыре группы:</a:t>
            </a:r>
          </a:p>
          <a:p>
            <a:pPr>
              <a:buNone/>
            </a:pPr>
            <a:r>
              <a:rPr lang="ru-RU" sz="2400" dirty="0" smtClean="0"/>
              <a:t>1. полное выполнение заданного объема работ по видам и периодам;</a:t>
            </a:r>
          </a:p>
          <a:p>
            <a:pPr>
              <a:buNone/>
            </a:pPr>
            <a:r>
              <a:rPr lang="ru-RU" sz="2400" dirty="0" smtClean="0"/>
              <a:t>2. число имеющихся тракторов и машин в любой день работы МТП не должен быть меньше требуемого их числа;</a:t>
            </a:r>
          </a:p>
          <a:p>
            <a:pPr>
              <a:buNone/>
            </a:pPr>
            <a:r>
              <a:rPr lang="ru-RU" sz="2400" dirty="0" smtClean="0"/>
              <a:t>3. соблюдение необходимой последовательности выполнения технологических связанных друг с другом работ;</a:t>
            </a:r>
          </a:p>
          <a:p>
            <a:pPr>
              <a:buNone/>
            </a:pPr>
            <a:r>
              <a:rPr lang="ru-RU" sz="2400" dirty="0" smtClean="0"/>
              <a:t>4.условные не отрицательности переменных.</a:t>
            </a:r>
          </a:p>
          <a:p>
            <a:r>
              <a:rPr lang="ru-RU" sz="2400" dirty="0" smtClean="0"/>
              <a:t>Экономико-математическую модель задачи записывают в виде системы линейных уравнений и неравенств с линейной целевой функцией. Задачи решают одним из методов линейного программирования (например, комплексным). Исходные данные для решения задачи берут из технологических карт на возделывание и уборку сельскохозяйственных культур, годовых производственно-финансовых и перспективных планов хозяйства. Применительно к соответствующей модели используют программу расчета на ЭВМ и методику сбора и обработки исходной информации.</a:t>
            </a:r>
            <a:endParaRPr lang="ru-R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500042"/>
          </a:xfrm>
        </p:spPr>
        <p:txBody>
          <a:bodyPr>
            <a:noAutofit/>
          </a:bodyPr>
          <a:lstStyle/>
          <a:p>
            <a:r>
              <a:rPr lang="ru-RU" sz="3200" b="1" dirty="0" smtClean="0"/>
              <a:t>Особенности сельскохозяйственной техники</a:t>
            </a:r>
            <a:r>
              <a:rPr lang="ru-RU" sz="3200" dirty="0" smtClean="0"/>
              <a:t> </a:t>
            </a:r>
            <a:endParaRPr lang="ru-RU" sz="3200" dirty="0"/>
          </a:p>
        </p:txBody>
      </p:sp>
      <p:sp>
        <p:nvSpPr>
          <p:cNvPr id="3" name="Содержимое 2"/>
          <p:cNvSpPr>
            <a:spLocks noGrp="1"/>
          </p:cNvSpPr>
          <p:nvPr>
            <p:ph idx="1"/>
          </p:nvPr>
        </p:nvSpPr>
        <p:spPr>
          <a:xfrm>
            <a:off x="0" y="428604"/>
            <a:ext cx="9144000" cy="6429396"/>
          </a:xfrm>
        </p:spPr>
        <p:txBody>
          <a:bodyPr>
            <a:normAutofit fontScale="85000" lnSpcReduction="20000"/>
          </a:bodyPr>
          <a:lstStyle/>
          <a:p>
            <a:r>
              <a:rPr lang="ru-RU" sz="2400" b="1" dirty="0" smtClean="0"/>
              <a:t>Особенности сельскохозяйственной техники</a:t>
            </a:r>
            <a:r>
              <a:rPr lang="ru-RU" sz="2400" dirty="0" smtClean="0"/>
              <a:t> с точки зрения использования техники заключается в том, что комплекс средств для его механизации представляет собой систему, требующую большого числа переналадок на протяжении производственного цикла. Если представить машинно-тракторный парк сельскохозяйственного предприятия в виде системы взаимосвязанных машин, то на протяжении года эта система будет многократно меняться </a:t>
            </a:r>
            <a:r>
              <a:rPr lang="ru-RU" sz="2400" dirty="0" err="1" smtClean="0"/>
              <a:t>ка</a:t>
            </a:r>
            <a:r>
              <a:rPr lang="ru-RU" sz="2400" dirty="0" smtClean="0"/>
              <a:t> по числу одновременно участвующих в работе тракторных агрегатов, так и по составу используемых сельскохозяйственных машин не говоря уж об изменении режимов их работы. Это обусловлено двумя причинами: изменением способов воздействия машин на почву и растения в разные стадии роста и развития, и изменением условий производства работ.</a:t>
            </a:r>
          </a:p>
          <a:p>
            <a:r>
              <a:rPr lang="ru-RU" sz="2400" b="1" dirty="0" smtClean="0"/>
              <a:t>Технологические карты и графики</a:t>
            </a:r>
            <a:r>
              <a:rPr lang="ru-RU" sz="2400" dirty="0" smtClean="0"/>
              <a:t> </a:t>
            </a:r>
            <a:r>
              <a:rPr lang="ru-RU" sz="2400" dirty="0" err="1" smtClean="0"/>
              <a:t>машиноиспользования</a:t>
            </a:r>
            <a:r>
              <a:rPr lang="ru-RU" sz="2400" dirty="0" smtClean="0"/>
              <a:t>, являясь важнейшими документами планирования работы МТП, тем не менее не решают задачи оптимизации состава МТП и расстановки машин по видам работ и участкам применительно к конкретным условиям. Эта задача решается моделированием сельскохозяйственного производства. На основе методов линейного программирования.</a:t>
            </a:r>
          </a:p>
          <a:p>
            <a:r>
              <a:rPr lang="ru-RU" sz="2400" b="1" dirty="0" smtClean="0"/>
              <a:t>Конечная цель производственного</a:t>
            </a:r>
            <a:r>
              <a:rPr lang="ru-RU" sz="2400" dirty="0" smtClean="0"/>
              <a:t> процесса на сельскохозяйственном предприятии - получение максимального количества продукции при возможных максимальных затратах. Для МТП задача заключается в выполнении механизированных работ в установленные агротехнические сроки при соблюдении оптимальных параметров качества и минимальных затратах и денежных средствах.</a:t>
            </a:r>
          </a:p>
          <a:p>
            <a:pPr>
              <a:buNone/>
            </a:pPr>
            <a:endParaRPr lang="ru-RU"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714332"/>
          </a:xfrm>
        </p:spPr>
        <p:txBody>
          <a:bodyPr>
            <a:noAutofit/>
          </a:bodyPr>
          <a:lstStyle/>
          <a:p>
            <a:r>
              <a:rPr lang="ru-RU" sz="2800" b="1" dirty="0" smtClean="0"/>
              <a:t>Определение объема механизированных работ</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142844" y="357166"/>
            <a:ext cx="8786874" cy="6500834"/>
          </a:xfrm>
        </p:spPr>
        <p:txBody>
          <a:bodyPr>
            <a:normAutofit fontScale="92500" lnSpcReduction="20000"/>
          </a:bodyPr>
          <a:lstStyle/>
          <a:p>
            <a:pPr>
              <a:buNone/>
            </a:pPr>
            <a:r>
              <a:rPr lang="ru-RU" sz="2400" b="1" dirty="0" smtClean="0"/>
              <a:t>Учет суммарной выработки тракторов </a:t>
            </a:r>
            <a:r>
              <a:rPr lang="ru-RU" sz="2400" dirty="0" smtClean="0"/>
              <a:t>и условных единиц необходимо:</a:t>
            </a:r>
          </a:p>
          <a:p>
            <a:r>
              <a:rPr lang="ru-RU" sz="2400" dirty="0" smtClean="0"/>
              <a:t>а) для оценки уровня использования отдельных тракторов и всего тракторного парка по среднесменной, среднедневной и годовой наработке;</a:t>
            </a:r>
          </a:p>
          <a:p>
            <a:r>
              <a:rPr lang="ru-RU" sz="2400" dirty="0" smtClean="0"/>
              <a:t>б) для планирования потребности в тракторах, межремонтных сроков, расхода топлива, денежных средств на техническое обслуживание и ремонт;</a:t>
            </a:r>
          </a:p>
          <a:p>
            <a:r>
              <a:rPr lang="ru-RU" sz="2400" dirty="0" smtClean="0"/>
              <a:t>в) для определения эксплуатационных затрат на единицу тракторных работ и других технико-экономических показателей МТП. Эталонная выработка трактора WHЭ - это выработка трактора данной марки в эталонных условиях.</a:t>
            </a:r>
          </a:p>
          <a:p>
            <a:r>
              <a:rPr lang="ru-RU" sz="2400" dirty="0" smtClean="0"/>
              <a:t>Физические тракторы переводят в условные эталонные умножением на коэффициент </a:t>
            </a:r>
            <a:r>
              <a:rPr lang="ru-RU" sz="2400" dirty="0" err="1" smtClean="0"/>
              <a:t>lэ</a:t>
            </a:r>
            <a:r>
              <a:rPr lang="ru-RU" sz="2400" dirty="0" smtClean="0"/>
              <a:t> т определяемый по соотношениям из эталонных выработок.</a:t>
            </a:r>
          </a:p>
          <a:p>
            <a:r>
              <a:rPr lang="ru-RU" sz="2400" dirty="0" smtClean="0"/>
              <a:t>Перевод объема различных механизированных работ в условные эталонные гектары производится по формуле:</a:t>
            </a:r>
          </a:p>
          <a:p>
            <a:pPr>
              <a:buNone/>
            </a:pPr>
            <a:r>
              <a:rPr lang="ru-RU" sz="2400" dirty="0" smtClean="0"/>
              <a:t/>
            </a:r>
            <a:br>
              <a:rPr lang="ru-RU" sz="2400" dirty="0" smtClean="0"/>
            </a:br>
            <a:endParaRPr lang="ru-RU" sz="2400" dirty="0" smtClean="0"/>
          </a:p>
          <a:p>
            <a:r>
              <a:rPr lang="ru-RU" sz="2400" b="1" dirty="0" smtClean="0"/>
              <a:t>                                   </a:t>
            </a:r>
            <a:r>
              <a:rPr lang="ru-RU" sz="2400" b="1" dirty="0" err="1" smtClean="0"/>
              <a:t>Fi</a:t>
            </a:r>
            <a:r>
              <a:rPr lang="ru-RU" sz="2400" b="1" dirty="0" smtClean="0"/>
              <a:t> = Q * </a:t>
            </a:r>
            <a:r>
              <a:rPr lang="ru-RU" sz="2400" b="1" dirty="0" err="1" smtClean="0"/>
              <a:t>Wэ</a:t>
            </a:r>
            <a:r>
              <a:rPr lang="ru-RU" sz="2400" b="1" dirty="0" smtClean="0"/>
              <a:t> / </a:t>
            </a:r>
            <a:r>
              <a:rPr lang="ru-RU" sz="2400" b="1" dirty="0" err="1" smtClean="0"/>
              <a:t>Wсм</a:t>
            </a:r>
            <a:r>
              <a:rPr lang="ru-RU" sz="2400" dirty="0" smtClean="0"/>
              <a:t> </a:t>
            </a:r>
            <a:endParaRPr lang="ru-RU"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500042"/>
          </a:xfrm>
        </p:spPr>
        <p:txBody>
          <a:bodyPr>
            <a:normAutofit fontScale="90000"/>
          </a:bodyPr>
          <a:lstStyle/>
          <a:p>
            <a:r>
              <a:rPr lang="ru-RU" sz="2800" b="1" dirty="0" smtClean="0"/>
              <a:t>Обоснование сроков начала, продолжительности и темпа выполнения работ</a:t>
            </a:r>
            <a:endParaRPr lang="ru-RU" sz="3200" dirty="0"/>
          </a:p>
        </p:txBody>
      </p:sp>
      <p:sp>
        <p:nvSpPr>
          <p:cNvPr id="3" name="Содержимое 2"/>
          <p:cNvSpPr>
            <a:spLocks noGrp="1"/>
          </p:cNvSpPr>
          <p:nvPr>
            <p:ph idx="1"/>
          </p:nvPr>
        </p:nvSpPr>
        <p:spPr>
          <a:xfrm>
            <a:off x="0" y="642918"/>
            <a:ext cx="9144000" cy="6215082"/>
          </a:xfrm>
        </p:spPr>
        <p:txBody>
          <a:bodyPr>
            <a:normAutofit lnSpcReduction="10000"/>
          </a:bodyPr>
          <a:lstStyle/>
          <a:p>
            <a:r>
              <a:rPr lang="ru-RU" sz="2400" dirty="0" smtClean="0"/>
              <a:t>Получение и сохранение урожая во многом зависит от выбора момента начала и продолжительности выполнения посева, уборки и других работ предусмотренных технологиями.</a:t>
            </a:r>
          </a:p>
          <a:p>
            <a:r>
              <a:rPr lang="ru-RU" sz="2400" dirty="0" smtClean="0"/>
              <a:t>Отклонение сроков выполнения работ от оптимальных приводит к увеличению удельного сопротивления и приводит к снижению эффективности данной операции, следовательно и к увеличению затрат энергии на обработку единицы площади.</a:t>
            </a:r>
          </a:p>
          <a:p>
            <a:r>
              <a:rPr lang="ru-RU" sz="2400" dirty="0" smtClean="0"/>
              <a:t>Своевременное выполнение работы является одним из основных показателей качества выполнения операции, существенно влияющих на урожайность. Начало проведения работы в каждом отделенном случае устанавливают с учетом состояния поля и обрабатываемого материала. Например, скашивание в валки начинают в фазе середины восковой спелости озимых и яровых, что соответствует влажности зерна 20-35%. Существенным также является длительность проведения операций. Промедление с посевом на один день приводит к потере урожая в среднем на 20-30 кг с га, а при уборке зерновых 80-90 с 1 га.</a:t>
            </a:r>
          </a:p>
          <a:p>
            <a:pPr>
              <a:buNone/>
            </a:pPr>
            <a:endParaRPr lang="ru-RU"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42918"/>
          </a:xfrm>
        </p:spPr>
        <p:txBody>
          <a:bodyPr>
            <a:normAutofit fontScale="90000"/>
          </a:bodyPr>
          <a:lstStyle/>
          <a:p>
            <a:r>
              <a:rPr lang="ru-RU" sz="3200" b="1" dirty="0" smtClean="0"/>
              <a:t>Календарные сроки выполнения механизированных работ </a:t>
            </a:r>
            <a:endParaRPr lang="ru-RU" sz="3200" b="1" dirty="0"/>
          </a:p>
        </p:txBody>
      </p:sp>
      <p:sp>
        <p:nvSpPr>
          <p:cNvPr id="3" name="Содержимое 2"/>
          <p:cNvSpPr>
            <a:spLocks noGrp="1"/>
          </p:cNvSpPr>
          <p:nvPr>
            <p:ph idx="1"/>
          </p:nvPr>
        </p:nvSpPr>
        <p:spPr>
          <a:xfrm>
            <a:off x="0" y="785794"/>
            <a:ext cx="9144000" cy="6072206"/>
          </a:xfrm>
        </p:spPr>
        <p:txBody>
          <a:bodyPr>
            <a:normAutofit/>
          </a:bodyPr>
          <a:lstStyle/>
          <a:p>
            <a:r>
              <a:rPr lang="ru-RU" sz="2400" dirty="0" smtClean="0"/>
              <a:t>Календарные сроки выполнения механизированных работ принимаем согласно технологическим картам для выполнения данного вида работ.</a:t>
            </a:r>
          </a:p>
          <a:p>
            <a:r>
              <a:rPr lang="ru-RU" sz="2400" dirty="0" smtClean="0"/>
              <a:t>Количество рабочих дней для выполнения сельскохозяйственных работ определяется по формуле:</a:t>
            </a:r>
          </a:p>
          <a:p>
            <a:pPr>
              <a:buNone/>
            </a:pPr>
            <a:r>
              <a:rPr lang="ru-RU" sz="2400" dirty="0" smtClean="0"/>
              <a:t/>
            </a:r>
            <a:br>
              <a:rPr lang="ru-RU" sz="2400" dirty="0" smtClean="0"/>
            </a:br>
            <a:endParaRPr lang="ru-RU" sz="2400" dirty="0" smtClean="0"/>
          </a:p>
          <a:p>
            <a:r>
              <a:rPr lang="ru-RU" sz="2400" b="1" dirty="0" err="1" smtClean="0"/>
              <a:t>Др</a:t>
            </a:r>
            <a:r>
              <a:rPr lang="ru-RU" sz="2400" b="1" dirty="0" smtClean="0"/>
              <a:t> = </a:t>
            </a:r>
            <a:r>
              <a:rPr lang="ru-RU" sz="2400" b="1" dirty="0" err="1" smtClean="0"/>
              <a:t>Дк</a:t>
            </a:r>
            <a:r>
              <a:rPr lang="ru-RU" sz="2400" b="1" dirty="0" smtClean="0"/>
              <a:t> * Км </a:t>
            </a:r>
            <a:endParaRPr lang="ru-RU" sz="2400" dirty="0" smtClean="0"/>
          </a:p>
          <a:p>
            <a:pPr>
              <a:buNone/>
            </a:pPr>
            <a:r>
              <a:rPr lang="ru-RU" sz="2400" dirty="0" smtClean="0"/>
              <a:t/>
            </a:r>
            <a:br>
              <a:rPr lang="ru-RU" sz="2400" dirty="0" smtClean="0"/>
            </a:br>
            <a:endParaRPr lang="ru-RU" sz="2400" dirty="0" smtClean="0"/>
          </a:p>
          <a:p>
            <a:r>
              <a:rPr lang="ru-RU" sz="2400" dirty="0" smtClean="0"/>
              <a:t>где: </a:t>
            </a:r>
            <a:r>
              <a:rPr lang="ru-RU" sz="2400" dirty="0" err="1" smtClean="0"/>
              <a:t>Др</a:t>
            </a:r>
            <a:r>
              <a:rPr lang="ru-RU" sz="2400" dirty="0" smtClean="0"/>
              <a:t> - количество рабочих дней;</a:t>
            </a:r>
          </a:p>
          <a:p>
            <a:r>
              <a:rPr lang="ru-RU" sz="2400" dirty="0" err="1" smtClean="0"/>
              <a:t>Дк</a:t>
            </a:r>
            <a:r>
              <a:rPr lang="ru-RU" sz="2400" dirty="0" smtClean="0"/>
              <a:t> - количество календарных дней;</a:t>
            </a:r>
          </a:p>
          <a:p>
            <a:r>
              <a:rPr lang="ru-RU" sz="2400" dirty="0" smtClean="0"/>
              <a:t>Км - коэффициент, учитывающий простой по метеоусловиям.</a:t>
            </a:r>
          </a:p>
          <a:p>
            <a:pPr>
              <a:buNone/>
            </a:pPr>
            <a:endParaRPr lang="ru-RU"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42918"/>
          </a:xfrm>
        </p:spPr>
        <p:txBody>
          <a:bodyPr>
            <a:normAutofit/>
          </a:bodyPr>
          <a:lstStyle/>
          <a:p>
            <a:r>
              <a:rPr lang="ru-RU" sz="3200" b="1" dirty="0" smtClean="0"/>
              <a:t>Определение коэффициента сменности</a:t>
            </a:r>
            <a:endParaRPr lang="ru-RU" sz="3200" dirty="0"/>
          </a:p>
        </p:txBody>
      </p:sp>
      <p:sp>
        <p:nvSpPr>
          <p:cNvPr id="3" name="Содержимое 2"/>
          <p:cNvSpPr>
            <a:spLocks noGrp="1"/>
          </p:cNvSpPr>
          <p:nvPr>
            <p:ph idx="1"/>
          </p:nvPr>
        </p:nvSpPr>
        <p:spPr>
          <a:xfrm>
            <a:off x="0" y="571480"/>
            <a:ext cx="9144000" cy="6286520"/>
          </a:xfrm>
        </p:spPr>
        <p:txBody>
          <a:bodyPr>
            <a:normAutofit fontScale="77500" lnSpcReduction="20000"/>
          </a:bodyPr>
          <a:lstStyle/>
          <a:p>
            <a:r>
              <a:rPr lang="ru-RU" sz="2400" b="1" dirty="0" smtClean="0"/>
              <a:t>С учетом того, что в течении суток работа может быть двух и трех сменной, а в отдельных случаях и односменной не совпадающей с нормативным временем в расчеты вводят коэффициент сменности.</a:t>
            </a:r>
          </a:p>
          <a:p>
            <a:r>
              <a:rPr lang="ru-RU" sz="2400" b="1" dirty="0" smtClean="0"/>
              <a:t>Чтобы повысить производительность и сократить число используемых агрегатов в напряженный период работ (предпосевная обработка почвы, посев, уборка урожая), очень важно организовать работы в две, а иногда и в три смены. Необходимо стремиться повышать коэффициент Т: исключить или значительно сокращать непроизводительные затраты рабочего времени.</a:t>
            </a:r>
          </a:p>
          <a:p>
            <a:r>
              <a:rPr lang="ru-RU" sz="2400" b="1" dirty="0" smtClean="0"/>
              <a:t>Продолжительность работы агрегата в течении суток устанавливаем на основании принятого в хозяйстве режима рабочего дня с учетом выполняемой сельскохозяйственной работы и обеспеченности механизаторами.</a:t>
            </a:r>
          </a:p>
          <a:p>
            <a:r>
              <a:rPr lang="ru-RU" sz="2400" b="1" dirty="0" smtClean="0"/>
              <a:t>зимний период (снегозадержание, вывоз кормов и др.). Продолжительность работы агрегата в течении суток - 7ч;</a:t>
            </a:r>
          </a:p>
          <a:p>
            <a:r>
              <a:rPr lang="ru-RU" sz="2400" b="1" dirty="0" smtClean="0"/>
              <a:t>весенний (предпосевная обработка почвы, посев и др.) составляет - 10ч.</a:t>
            </a:r>
          </a:p>
          <a:p>
            <a:r>
              <a:rPr lang="ru-RU" sz="2400" b="1" dirty="0" smtClean="0"/>
              <a:t>летний (заготовка грубых кормов и др.) составляет - 10ч.</a:t>
            </a:r>
          </a:p>
          <a:p>
            <a:r>
              <a:rPr lang="ru-RU" sz="2400" b="1" dirty="0" smtClean="0"/>
              <a:t>осенний (уборка урожая, вспашка) продолжительность рабочего дня в течении суток составляет - 10ч.</a:t>
            </a:r>
          </a:p>
          <a:p>
            <a:r>
              <a:rPr lang="ru-RU" sz="2400" b="1" dirty="0" smtClean="0"/>
              <a:t>при работе с ядохимикатами и обработки посевов гербицидами продолжительность суток составляет - 14ч.</a:t>
            </a:r>
          </a:p>
          <a:p>
            <a:r>
              <a:rPr lang="ru-RU" sz="2400" b="1" dirty="0" smtClean="0"/>
              <a:t>На основании выше указанных данных производится расчет по определению коэффициента сменности:</a:t>
            </a:r>
            <a:br>
              <a:rPr lang="ru-RU" sz="2400" b="1" dirty="0" smtClean="0"/>
            </a:br>
            <a:endParaRPr lang="ru-RU" sz="2400" b="1" dirty="0" smtClean="0"/>
          </a:p>
          <a:p>
            <a:r>
              <a:rPr lang="ru-RU" sz="2400" b="1" dirty="0" smtClean="0"/>
              <a:t>                                                        </a:t>
            </a:r>
            <a:r>
              <a:rPr lang="ru-RU" sz="2400" b="1" dirty="0" err="1" smtClean="0"/>
              <a:t>aсм</a:t>
            </a:r>
            <a:r>
              <a:rPr lang="ru-RU" sz="2400" b="1" dirty="0" smtClean="0"/>
              <a:t> = </a:t>
            </a:r>
            <a:r>
              <a:rPr lang="ru-RU" sz="2400" b="1" dirty="0" err="1" smtClean="0"/>
              <a:t>Тр</a:t>
            </a:r>
            <a:r>
              <a:rPr lang="ru-RU" sz="2400" b="1" dirty="0" smtClean="0"/>
              <a:t>  /</a:t>
            </a:r>
            <a:r>
              <a:rPr lang="ru-RU" sz="2400" b="1" dirty="0" err="1" smtClean="0"/>
              <a:t>Тсм</a:t>
            </a:r>
            <a:r>
              <a:rPr lang="ru-RU" sz="2400" b="1" dirty="0" smtClean="0"/>
              <a:t> </a:t>
            </a:r>
            <a:endParaRPr lang="ru-RU"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500066"/>
          </a:xfrm>
        </p:spPr>
        <p:txBody>
          <a:bodyPr>
            <a:noAutofit/>
          </a:bodyPr>
          <a:lstStyle/>
          <a:p>
            <a:r>
              <a:rPr lang="ru-RU" sz="2400" b="1" dirty="0" smtClean="0"/>
              <a:t>Обоснование выбора агрегатов и расчет их количества</a:t>
            </a:r>
            <a:r>
              <a:rPr lang="ru-RU" sz="1600" dirty="0" smtClean="0"/>
              <a:t/>
            </a:r>
            <a:br>
              <a:rPr lang="ru-RU" sz="1600" dirty="0" smtClean="0"/>
            </a:br>
            <a:endParaRPr lang="ru-RU" sz="1600" dirty="0"/>
          </a:p>
        </p:txBody>
      </p:sp>
      <p:sp>
        <p:nvSpPr>
          <p:cNvPr id="3" name="Содержимое 2"/>
          <p:cNvSpPr>
            <a:spLocks noGrp="1"/>
          </p:cNvSpPr>
          <p:nvPr>
            <p:ph idx="1"/>
          </p:nvPr>
        </p:nvSpPr>
        <p:spPr>
          <a:xfrm>
            <a:off x="0" y="500042"/>
            <a:ext cx="9144000" cy="6357958"/>
          </a:xfrm>
        </p:spPr>
        <p:txBody>
          <a:bodyPr>
            <a:normAutofit fontScale="85000" lnSpcReduction="20000"/>
          </a:bodyPr>
          <a:lstStyle/>
          <a:p>
            <a:r>
              <a:rPr lang="ru-RU" sz="2400" dirty="0" smtClean="0"/>
              <a:t>Чтобы получить экономические показатели и хорошее качество работ, для каждого сельскохозяйственного процесса необходимо выбирать наиболее рациональный состав агрегатов, включая машины, и орудия, имеющиеся в хозяйстве и рекомендованные системой машин для данной природно-климатической зоны.</a:t>
            </a:r>
          </a:p>
          <a:p>
            <a:r>
              <a:rPr lang="ru-RU" sz="2400" dirty="0" smtClean="0"/>
              <a:t>Машинно-тракторные агрегаты необходимо комплектовать с учетом размеров полей, рельефа местности, объемов работы и других факторов. Агрегаты , которыми можно выполнять ту или иную работу с одинаковым качеством, необходимо сопоставлять по степени использования мощности двигателя, по экономическим показателям и по затратам рабочего времени.</a:t>
            </a:r>
          </a:p>
          <a:p>
            <a:r>
              <a:rPr lang="ru-RU" sz="2400" dirty="0" smtClean="0"/>
              <a:t>При составлении плана проведения механизированных работ используем агрегаты имеющиеся и в хозяйстве и которые рекомендованы системой машин для природно-климатической зоны, где расположено хозяйство. При этом предпочтение отдается универсальным, навесным и </a:t>
            </a:r>
            <a:r>
              <a:rPr lang="ru-RU" sz="2400" dirty="0" err="1" smtClean="0"/>
              <a:t>гидрофицированным</a:t>
            </a:r>
            <a:r>
              <a:rPr lang="ru-RU" sz="2400" dirty="0" smtClean="0"/>
              <a:t> машинам, обеспечивающим высокую производительность, требуемое качество работ и меньшие эксплуатационные затраты и денежных средств на единицу выполняемой работы.</a:t>
            </a:r>
          </a:p>
          <a:p>
            <a:r>
              <a:rPr lang="ru-RU" sz="2400" dirty="0" smtClean="0"/>
              <a:t>Количество тракторов, комбайнов и сельскохозяйственных машин для выполнения заданного объема работ определяется по формуле:</a:t>
            </a:r>
          </a:p>
          <a:p>
            <a:pPr>
              <a:buNone/>
            </a:pPr>
            <a:r>
              <a:rPr lang="ru-RU" sz="2400" dirty="0" smtClean="0"/>
              <a:t/>
            </a:r>
            <a:br>
              <a:rPr lang="ru-RU" sz="2400" dirty="0" smtClean="0"/>
            </a:br>
            <a:endParaRPr lang="ru-RU" sz="2400" dirty="0" smtClean="0"/>
          </a:p>
          <a:p>
            <a:r>
              <a:rPr lang="ru-RU" sz="2400" b="1" dirty="0" smtClean="0"/>
              <a:t>                                          </a:t>
            </a:r>
            <a:r>
              <a:rPr lang="ru-RU" sz="2400" b="1" dirty="0" err="1" smtClean="0"/>
              <a:t>nм</a:t>
            </a:r>
            <a:r>
              <a:rPr lang="ru-RU" sz="2400" b="1" dirty="0" smtClean="0"/>
              <a:t> </a:t>
            </a:r>
            <a:r>
              <a:rPr lang="ru-RU" sz="2400" b="1" dirty="0" err="1" smtClean="0"/>
              <a:t>=Qi</a:t>
            </a:r>
            <a:r>
              <a:rPr lang="ru-RU" sz="2400" b="1" dirty="0" smtClean="0"/>
              <a:t> / </a:t>
            </a:r>
            <a:r>
              <a:rPr lang="ru-RU" sz="2400" b="1" dirty="0" err="1" smtClean="0"/>
              <a:t>Дк</a:t>
            </a:r>
            <a:r>
              <a:rPr lang="ru-RU" sz="2400" b="1" dirty="0" smtClean="0"/>
              <a:t> * </a:t>
            </a:r>
            <a:r>
              <a:rPr lang="ru-RU" sz="2400" b="1" dirty="0" err="1" smtClean="0"/>
              <a:t>Wсм</a:t>
            </a:r>
            <a:r>
              <a:rPr lang="ru-RU" sz="2400" b="1" dirty="0" smtClean="0"/>
              <a:t> * </a:t>
            </a:r>
            <a:r>
              <a:rPr lang="ru-RU" sz="2400" b="1" dirty="0" err="1" smtClean="0"/>
              <a:t>aсм</a:t>
            </a:r>
            <a:r>
              <a:rPr lang="ru-RU" sz="2400" b="1" dirty="0" smtClean="0"/>
              <a:t> * Км * Кг </a:t>
            </a:r>
            <a:endParaRPr lang="ru-RU" sz="2400" dirty="0" smtClean="0"/>
          </a:p>
          <a:p>
            <a:pPr>
              <a:buNone/>
            </a:pPr>
            <a:endParaRPr lang="ru-RU" sz="2400"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1285</Words>
  <Application>Microsoft Office PowerPoint</Application>
  <PresentationFormat>Экран (4:3)</PresentationFormat>
  <Paragraphs>61</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Методы расчета состава и планирование  МТП</vt:lpstr>
      <vt:lpstr>Определение оптимального состава МТП</vt:lpstr>
      <vt:lpstr>Экономико-математические методы расчета МТП</vt:lpstr>
      <vt:lpstr>Особенности сельскохозяйственной техники </vt:lpstr>
      <vt:lpstr>Определение объема механизированных работ </vt:lpstr>
      <vt:lpstr>Обоснование сроков начала, продолжительности и темпа выполнения работ</vt:lpstr>
      <vt:lpstr>Календарные сроки выполнения механизированных работ </vt:lpstr>
      <vt:lpstr>Определение коэффициента сменности</vt:lpstr>
      <vt:lpstr>Обоснование выбора агрегатов и расчет их количества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Методы расчета состава и планирование работы МТП</dc:title>
  <cp:lastModifiedBy>2016</cp:lastModifiedBy>
  <cp:revision>15</cp:revision>
  <dcterms:modified xsi:type="dcterms:W3CDTF">2017-11-14T10:55:27Z</dcterms:modified>
</cp:coreProperties>
</file>